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0"/>
  </p:notesMasterIdLst>
  <p:sldIdLst>
    <p:sldId id="261" r:id="rId2"/>
    <p:sldId id="257" r:id="rId3"/>
    <p:sldId id="258" r:id="rId4"/>
    <p:sldId id="259" r:id="rId5"/>
    <p:sldId id="263" r:id="rId6"/>
    <p:sldId id="264" r:id="rId7"/>
    <p:sldId id="265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9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 Indonesian</a:t>
            </a:r>
            <a:r>
              <a:rPr lang="en-US" baseline="0" dirty="0" smtClean="0"/>
              <a:t> Muslim Willing To Conduct Violence (Wahid Institute 2017)</a:t>
            </a:r>
            <a:endParaRPr lang="en-US" dirty="0"/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Sheet1!$G$4</c:f>
              <c:strCache>
                <c:ptCount val="1"/>
                <c:pt idx="0">
                  <c:v>Indonesian muslims</c:v>
                </c:pt>
              </c:strCache>
            </c:strRef>
          </c:tx>
          <c:invertIfNegative val="0"/>
          <c:cat>
            <c:numRef>
              <c:f>Sheet1!$H$3:$I$3</c:f>
              <c:numCache>
                <c:formatCode>General</c:formatCode>
                <c:ptCount val="2"/>
                <c:pt idx="0">
                  <c:v>2016.0</c:v>
                </c:pt>
                <c:pt idx="1">
                  <c:v>2017.0</c:v>
                </c:pt>
              </c:numCache>
            </c:numRef>
          </c:cat>
          <c:val>
            <c:numRef>
              <c:f>Sheet1!$H$4:$I$4</c:f>
              <c:numCache>
                <c:formatCode>0.0%</c:formatCode>
                <c:ptCount val="2"/>
                <c:pt idx="0" formatCode="0%">
                  <c:v>0.51</c:v>
                </c:pt>
                <c:pt idx="1">
                  <c:v>0.571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049929272"/>
        <c:axId val="2068980648"/>
        <c:axId val="0"/>
      </c:bar3DChart>
      <c:catAx>
        <c:axId val="2049929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68980648"/>
        <c:crosses val="autoZero"/>
        <c:auto val="1"/>
        <c:lblAlgn val="ctr"/>
        <c:lblOffset val="100"/>
        <c:noMultiLvlLbl val="0"/>
      </c:catAx>
      <c:valAx>
        <c:axId val="2068980648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2049929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5290120052777"/>
          <c:y val="0.163953183453475"/>
          <c:w val="0.824753664626361"/>
          <c:h val="0.67527774685937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Sheet1!$G$11</c:f>
              <c:strCache>
                <c:ptCount val="1"/>
                <c:pt idx="0">
                  <c:v>The number of Indonesians that joined ISIS</c:v>
                </c:pt>
              </c:strCache>
            </c:strRef>
          </c:tx>
          <c:invertIfNegative val="0"/>
          <c:cat>
            <c:numRef>
              <c:f>Sheet1!$H$10:$I$10</c:f>
              <c:numCache>
                <c:formatCode>General</c:formatCode>
                <c:ptCount val="2"/>
                <c:pt idx="0">
                  <c:v>2016.0</c:v>
                </c:pt>
                <c:pt idx="1">
                  <c:v>2017.0</c:v>
                </c:pt>
              </c:numCache>
            </c:numRef>
          </c:cat>
          <c:val>
            <c:numRef>
              <c:f>Sheet1!$H$11:$I$11</c:f>
              <c:numCache>
                <c:formatCode>General</c:formatCode>
                <c:ptCount val="2"/>
                <c:pt idx="0">
                  <c:v>500.0</c:v>
                </c:pt>
                <c:pt idx="1">
                  <c:v>800.0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1030520"/>
        <c:axId val="2131033320"/>
        <c:axId val="2094369176"/>
      </c:bar3DChart>
      <c:catAx>
        <c:axId val="2131030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31033320"/>
        <c:crosses val="autoZero"/>
        <c:auto val="1"/>
        <c:lblAlgn val="ctr"/>
        <c:lblOffset val="100"/>
        <c:noMultiLvlLbl val="0"/>
      </c:catAx>
      <c:valAx>
        <c:axId val="21310333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31030520"/>
        <c:crosses val="autoZero"/>
        <c:crossBetween val="between"/>
      </c:valAx>
      <c:serAx>
        <c:axId val="2094369176"/>
        <c:scaling>
          <c:orientation val="minMax"/>
        </c:scaling>
        <c:delete val="1"/>
        <c:axPos val="b"/>
        <c:majorTickMark val="none"/>
        <c:minorTickMark val="none"/>
        <c:tickLblPos val="nextTo"/>
        <c:crossAx val="2131033320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Sheet1!$C$15</c:f>
              <c:strCache>
                <c:ptCount val="1"/>
                <c:pt idx="0">
                  <c:v>Procentage</c:v>
                </c:pt>
              </c:strCache>
            </c:strRef>
          </c:tx>
          <c:explosion val="25"/>
          <c:cat>
            <c:strRef>
              <c:f>Sheet1!$B$16:$B$17</c:f>
              <c:strCache>
                <c:ptCount val="2"/>
                <c:pt idx="0">
                  <c:v>Anti-democracy &amp; Anti-Pancasila</c:v>
                </c:pt>
                <c:pt idx="1">
                  <c:v>Democracy Pancasila</c:v>
                </c:pt>
              </c:strCache>
            </c:strRef>
          </c:cat>
          <c:val>
            <c:numRef>
              <c:f>Sheet1!$C$16:$C$17</c:f>
              <c:numCache>
                <c:formatCode>0%</c:formatCode>
                <c:ptCount val="2"/>
                <c:pt idx="0">
                  <c:v>0.39</c:v>
                </c:pt>
                <c:pt idx="1">
                  <c:v>0.61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D22C5-7D6E-DB45-86D8-9CBC00EE2029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675D3-0AC9-D94C-AF37-FB075F1844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35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FB7C6-3E55-9449-94E2-722F6293EDE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778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Georgia" pitchFamily="18" charset="0"/>
              </a:defRPr>
            </a:lvl1pPr>
            <a:lvl2pPr>
              <a:defRPr sz="2800">
                <a:latin typeface="Georgia" pitchFamily="18" charset="0"/>
              </a:defRPr>
            </a:lvl2pPr>
            <a:lvl3pPr>
              <a:defRPr sz="2400">
                <a:latin typeface="Georgia" pitchFamily="18" charset="0"/>
              </a:defRPr>
            </a:lvl3pPr>
            <a:lvl4pPr>
              <a:defRPr sz="2000">
                <a:latin typeface="Georgia" pitchFamily="18" charset="0"/>
              </a:defRPr>
            </a:lvl4pPr>
            <a:lvl5pPr>
              <a:defRPr sz="2000">
                <a:latin typeface="Georgia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Georgia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www.ash.harvard.edu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6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1B105E2-B895-489F-9C91-FC83D465BF38}" type="datetimeFigureOut">
              <a:rPr lang="en-US" smtClean="0"/>
              <a:t>8/14/19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F657802-F008-4E20-9760-8654089A997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O3_cYSSQjxA" TargetMode="External"/><Relationship Id="rId3" Type="http://schemas.openxmlformats.org/officeDocument/2006/relationships/hyperlink" Target="http://www.youtube.com/watch?v=bUGm562ueH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9" y="5179327"/>
            <a:ext cx="2049802" cy="153537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" y="3500652"/>
            <a:ext cx="2193390" cy="15353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388"/>
            <a:ext cx="2209800" cy="1473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209800" y="152400"/>
            <a:ext cx="69342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New York </a:t>
            </a:r>
            <a:r>
              <a:rPr lang="en-US" sz="2000" b="1" dirty="0" err="1" smtClean="0">
                <a:latin typeface="+mj-lt"/>
              </a:rPr>
              <a:t>SouthEAST</a:t>
            </a:r>
            <a:r>
              <a:rPr lang="en-US" sz="2000" b="1" dirty="0" smtClean="0">
                <a:latin typeface="+mj-lt"/>
              </a:rPr>
              <a:t> Asian Networks</a:t>
            </a:r>
            <a:endParaRPr lang="en-US" sz="2000" b="1" dirty="0" smtClean="0">
              <a:latin typeface="+mj-lt"/>
            </a:endParaRPr>
          </a:p>
          <a:p>
            <a:r>
              <a:rPr lang="en-US" sz="2800" dirty="0" smtClean="0">
                <a:latin typeface="Georgia" pitchFamily="18" charset="0"/>
              </a:rPr>
              <a:t>New York University</a:t>
            </a:r>
            <a:endParaRPr lang="en-US" sz="28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  <a:cs typeface="Times New Roman" pitchFamily="18" charset="0"/>
              </a:rPr>
              <a:t>New York, August 14, 2019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Indonesia’s Religions and Their Contested Narratives: Government Policy and Cultural Chronicle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Izak </a:t>
            </a:r>
            <a:r>
              <a:rPr lang="en-US" sz="2000" dirty="0" smtClean="0">
                <a:latin typeface="Georgia" pitchFamily="18" charset="0"/>
              </a:rPr>
              <a:t>Y. M. Lattu (</a:t>
            </a:r>
            <a:r>
              <a:rPr lang="en-US" sz="2000" dirty="0" err="1" smtClean="0">
                <a:latin typeface="Georgia" pitchFamily="18" charset="0"/>
              </a:rPr>
              <a:t>izak.lattu@uksw.edu</a:t>
            </a:r>
            <a:r>
              <a:rPr lang="en-US" sz="2000" dirty="0" smtClean="0">
                <a:latin typeface="Georgia" pitchFamily="18" charset="0"/>
              </a:rPr>
              <a:t>)</a:t>
            </a:r>
            <a:endParaRPr lang="en-US" sz="2000" dirty="0" smtClean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smtClean="0">
                <a:latin typeface="Georgia" pitchFamily="18" charset="0"/>
              </a:rPr>
              <a:t>Center for the Study of Religion, Pluralism, and Democracy</a:t>
            </a:r>
            <a:endParaRPr lang="en-US" sz="2000" dirty="0" smtClean="0">
              <a:latin typeface="Georgia" pitchFamily="18" charset="0"/>
            </a:endParaRPr>
          </a:p>
          <a:p>
            <a:r>
              <a:rPr lang="en-US" sz="2000" dirty="0" err="1" smtClean="0">
                <a:latin typeface="Georgia" pitchFamily="18" charset="0"/>
              </a:rPr>
              <a:t>Satya</a:t>
            </a:r>
            <a:r>
              <a:rPr lang="en-US" sz="2000" dirty="0" smtClean="0">
                <a:latin typeface="Georgia" pitchFamily="18" charset="0"/>
              </a:rPr>
              <a:t> </a:t>
            </a:r>
            <a:r>
              <a:rPr lang="en-US" sz="2000" dirty="0" err="1" smtClean="0">
                <a:latin typeface="Georgia" pitchFamily="18" charset="0"/>
              </a:rPr>
              <a:t>Wacana</a:t>
            </a:r>
            <a:r>
              <a:rPr lang="en-US" sz="2000" dirty="0" smtClean="0">
                <a:latin typeface="Georgia" pitchFamily="18" charset="0"/>
              </a:rPr>
              <a:t> Christian University, </a:t>
            </a:r>
            <a:r>
              <a:rPr lang="en-US" sz="2000" dirty="0" err="1" smtClean="0">
                <a:latin typeface="Georgia" pitchFamily="18" charset="0"/>
              </a:rPr>
              <a:t>Salatiga</a:t>
            </a:r>
            <a:r>
              <a:rPr lang="en-US" sz="2000" dirty="0" smtClean="0">
                <a:latin typeface="Georgia" pitchFamily="18" charset="0"/>
              </a:rPr>
              <a:t>, Indonesia</a:t>
            </a:r>
            <a:endParaRPr lang="en-US" sz="2000" dirty="0">
              <a:latin typeface="Georgia" pitchFamily="18" charset="0"/>
            </a:endParaRPr>
          </a:p>
          <a:p>
            <a:endParaRPr lang="en-US" sz="2000" dirty="0" smtClean="0">
              <a:latin typeface="Georgia" pitchFamily="18" charset="0"/>
            </a:endParaRPr>
          </a:p>
        </p:txBody>
      </p:sp>
      <p:pic>
        <p:nvPicPr>
          <p:cNvPr id="7" name="Content Placeholder 7" descr="Mesjid Batu Merah.jpg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40" b="13340"/>
          <a:stretch>
            <a:fillRect/>
          </a:stretch>
        </p:blipFill>
        <p:spPr>
          <a:xfrm>
            <a:off x="1" y="1647588"/>
            <a:ext cx="2209800" cy="216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71718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608930551"/>
              </p:ext>
            </p:extLst>
          </p:nvPr>
        </p:nvGraphicFramePr>
        <p:xfrm>
          <a:off x="785786" y="785794"/>
          <a:ext cx="7286644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714348" y="714356"/>
          <a:ext cx="7786742" cy="5300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428596" y="2143116"/>
          <a:ext cx="7358114" cy="4373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7290" y="1214422"/>
            <a:ext cx="57864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smtClean="0"/>
              <a:t>15 </a:t>
            </a:r>
            <a:r>
              <a:rPr lang="en-ID" dirty="0" smtClean="0"/>
              <a:t>Provinces </a:t>
            </a:r>
            <a:r>
              <a:rPr lang="en-ID" dirty="0" smtClean="0"/>
              <a:t>out of 33 in </a:t>
            </a:r>
            <a:r>
              <a:rPr lang="en-ID" dirty="0" smtClean="0"/>
              <a:t>Indonesia among University Students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369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5" b="7035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Ritual and Symbolic Performance in </a:t>
            </a:r>
            <a:r>
              <a:rPr lang="en-US" sz="3200" dirty="0" err="1" smtClean="0"/>
              <a:t>Toraja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28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Torajan</a:t>
            </a:r>
            <a:r>
              <a:rPr lang="en-US" dirty="0" smtClean="0"/>
              <a:t> </a:t>
            </a:r>
            <a:r>
              <a:rPr lang="en-US" dirty="0" err="1" smtClean="0"/>
              <a:t>Tongkonnan</a:t>
            </a:r>
            <a:endParaRPr lang="en-US" dirty="0"/>
          </a:p>
        </p:txBody>
      </p:sp>
      <p:pic>
        <p:nvPicPr>
          <p:cNvPr id="4" name="Content Placeholder 3" descr="IMG_372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1227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Halal </a:t>
            </a:r>
            <a:r>
              <a:rPr lang="en-US" dirty="0" err="1" smtClean="0"/>
              <a:t>Bihalal</a:t>
            </a:r>
            <a:r>
              <a:rPr lang="en-US" dirty="0" smtClean="0"/>
              <a:t> in Solo</a:t>
            </a:r>
            <a:endParaRPr lang="en-US" dirty="0"/>
          </a:p>
        </p:txBody>
      </p:sp>
      <p:pic>
        <p:nvPicPr>
          <p:cNvPr id="4" name="Content Placeholder 3" descr="IMG_282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5084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Folksong</a:t>
            </a:r>
            <a:r>
              <a:rPr lang="en-US" dirty="0"/>
              <a:t> </a:t>
            </a:r>
            <a:r>
              <a:rPr lang="en-US" dirty="0" smtClean="0"/>
              <a:t>in MALUKU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Malukan</a:t>
            </a:r>
            <a:r>
              <a:rPr lang="en-US" dirty="0" smtClean="0"/>
              <a:t> topoi of collective imagination imagination: Pop, </a:t>
            </a:r>
            <a:r>
              <a:rPr lang="en-US" dirty="0" err="1" smtClean="0"/>
              <a:t>Dangdut</a:t>
            </a:r>
            <a:r>
              <a:rPr lang="en-US" dirty="0" smtClean="0"/>
              <a:t>, Hip Hop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://www.youtube.com/watch?v=8x6u-</a:t>
            </a:r>
            <a:r>
              <a:rPr lang="en-US" dirty="0" smtClean="0">
                <a:hlinkClick r:id="rId2"/>
              </a:rPr>
              <a:t>jAGozo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3"/>
              </a:rPr>
              <a:t>http://www.youtube.com/watch?v=3vg2qpJzIl0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://www.youtube.com/watch?v=</a:t>
            </a:r>
            <a:r>
              <a:rPr lang="en-US" dirty="0" smtClean="0">
                <a:hlinkClick r:id="rId3"/>
              </a:rPr>
              <a:t>bUGm562ueHw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07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117</TotalTime>
  <Words>151</Words>
  <Application>Microsoft Macintosh PowerPoint</Application>
  <PresentationFormat>On-screen Show (4:3)</PresentationFormat>
  <Paragraphs>25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Precedent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Torajan Tongkonnan</vt:lpstr>
      <vt:lpstr>Halal Bihalal in Solo</vt:lpstr>
      <vt:lpstr>Folksong in MALUKU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Retno</dc:creator>
  <cp:lastModifiedBy>izak lattu</cp:lastModifiedBy>
  <cp:revision>9</cp:revision>
  <dcterms:created xsi:type="dcterms:W3CDTF">2019-08-14T11:54:07Z</dcterms:created>
  <dcterms:modified xsi:type="dcterms:W3CDTF">2019-08-14T15:49:06Z</dcterms:modified>
</cp:coreProperties>
</file>